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78" r:id="rId8"/>
    <p:sldId id="267" r:id="rId9"/>
    <p:sldId id="264" r:id="rId10"/>
    <p:sldId id="265" r:id="rId11"/>
    <p:sldId id="262" r:id="rId12"/>
    <p:sldId id="268" r:id="rId13"/>
    <p:sldId id="269" r:id="rId14"/>
    <p:sldId id="270" r:id="rId15"/>
    <p:sldId id="279" r:id="rId16"/>
    <p:sldId id="271" r:id="rId17"/>
    <p:sldId id="272" r:id="rId18"/>
    <p:sldId id="280" r:id="rId19"/>
    <p:sldId id="273" r:id="rId20"/>
    <p:sldId id="274" r:id="rId21"/>
    <p:sldId id="275" r:id="rId22"/>
    <p:sldId id="276" r:id="rId23"/>
    <p:sldId id="277" r:id="rId24"/>
    <p:sldId id="281" r:id="rId25"/>
    <p:sldId id="28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38F0-D6C5-4D51-B65D-EB721ED3CDB0}" type="datetimeFigureOut">
              <a:rPr lang="en-GB" smtClean="0"/>
              <a:t>13/05/2023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F87E-0BF9-46D7-A84F-2A65ACAD92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478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38F0-D6C5-4D51-B65D-EB721ED3CDB0}" type="datetimeFigureOut">
              <a:rPr lang="en-GB" smtClean="0"/>
              <a:t>13/05/2023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F87E-0BF9-46D7-A84F-2A65ACAD92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77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38F0-D6C5-4D51-B65D-EB721ED3CDB0}" type="datetimeFigureOut">
              <a:rPr lang="en-GB" smtClean="0"/>
              <a:t>13/05/2023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F87E-0BF9-46D7-A84F-2A65ACAD92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393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38F0-D6C5-4D51-B65D-EB721ED3CDB0}" type="datetimeFigureOut">
              <a:rPr lang="en-GB" smtClean="0"/>
              <a:t>13/05/2023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F87E-0BF9-46D7-A84F-2A65ACAD92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836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38F0-D6C5-4D51-B65D-EB721ED3CDB0}" type="datetimeFigureOut">
              <a:rPr lang="en-GB" smtClean="0"/>
              <a:t>13/05/2023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F87E-0BF9-46D7-A84F-2A65ACAD92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648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38F0-D6C5-4D51-B65D-EB721ED3CDB0}" type="datetimeFigureOut">
              <a:rPr lang="en-GB" smtClean="0"/>
              <a:t>13/05/2023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F87E-0BF9-46D7-A84F-2A65ACAD92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806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38F0-D6C5-4D51-B65D-EB721ED3CDB0}" type="datetimeFigureOut">
              <a:rPr lang="en-GB" smtClean="0"/>
              <a:t>13/05/2023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F87E-0BF9-46D7-A84F-2A65ACAD92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14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38F0-D6C5-4D51-B65D-EB721ED3CDB0}" type="datetimeFigureOut">
              <a:rPr lang="en-GB" smtClean="0"/>
              <a:t>13/05/2023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F87E-0BF9-46D7-A84F-2A65ACAD92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626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38F0-D6C5-4D51-B65D-EB721ED3CDB0}" type="datetimeFigureOut">
              <a:rPr lang="en-GB" smtClean="0"/>
              <a:t>13/05/2023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F87E-0BF9-46D7-A84F-2A65ACAD92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583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38F0-D6C5-4D51-B65D-EB721ED3CDB0}" type="datetimeFigureOut">
              <a:rPr lang="en-GB" smtClean="0"/>
              <a:t>13/05/2023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F87E-0BF9-46D7-A84F-2A65ACAD92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601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38F0-D6C5-4D51-B65D-EB721ED3CDB0}" type="datetimeFigureOut">
              <a:rPr lang="en-GB" smtClean="0"/>
              <a:t>13/05/2023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F87E-0BF9-46D7-A84F-2A65ACAD92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680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38F0-D6C5-4D51-B65D-EB721ED3CDB0}" type="datetimeFigureOut">
              <a:rPr lang="en-GB" smtClean="0"/>
              <a:t>13/05/2023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F87E-0BF9-46D7-A84F-2A65ACAD92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798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 </a:t>
            </a:r>
            <a:r>
              <a:rPr lang="en-GB" dirty="0" smtClean="0"/>
              <a:t>Case Submission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J.A. Agaba, Ph.D.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559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4385"/>
          </a:xfrm>
        </p:spPr>
        <p:txBody>
          <a:bodyPr>
            <a:noAutofit/>
          </a:bodyPr>
          <a:lstStyle/>
          <a:p>
            <a:r>
              <a:rPr lang="en-US" sz="4000" dirty="0" smtClean="0"/>
              <a:t>It then goes further in subsection (3) thus:</a:t>
            </a:r>
            <a:endParaRPr lang="en-GB" sz="4000" dirty="0" smtClean="0"/>
          </a:p>
          <a:p>
            <a:pPr marL="0" indent="0">
              <a:buNone/>
            </a:pPr>
            <a:r>
              <a:rPr lang="en-US" sz="4000" b="1" i="1" dirty="0" smtClean="0"/>
              <a:t>Where the defendant is not represented by a legal practitioner, the court shall discharge him after hearing the prosecution on the issue and consider, if the provision of subsection (1) of this section avails the defendant.</a:t>
            </a:r>
            <a:endParaRPr lang="en-GB" sz="4000" b="1" i="1" dirty="0" smtClean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70436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to consider in No Case Submission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S303(3) ACJA provides that in considering a No Case Submission, the court shall have regard to the following:</a:t>
            </a:r>
          </a:p>
          <a:p>
            <a:pPr marL="0" indent="0">
              <a:buNone/>
            </a:pPr>
            <a:r>
              <a:rPr lang="en-US" sz="3600" dirty="0"/>
              <a:t>(a) whether an essential element of the offence has been proved;</a:t>
            </a:r>
            <a:endParaRPr lang="en-GB" sz="3600" dirty="0"/>
          </a:p>
          <a:p>
            <a:pPr marL="0" indent="0">
              <a:buNone/>
            </a:pPr>
            <a:r>
              <a:rPr lang="en-US" sz="3600" dirty="0"/>
              <a:t>(b) whether there is evidence linking the defendant with the commission of the offence with which he is charged</a:t>
            </a:r>
            <a:r>
              <a:rPr lang="en-US" sz="3600" dirty="0" smtClean="0"/>
              <a:t>;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0402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(c) whether, on the face of the record, the evidence of the prosecution has been so discredited and rendered unreliable by cross-examination that it would be unsafe to convict on such evidence;</a:t>
            </a:r>
            <a:endParaRPr lang="en-GB" sz="3600" dirty="0"/>
          </a:p>
          <a:p>
            <a:pPr marL="0" indent="0">
              <a:buNone/>
            </a:pPr>
            <a:r>
              <a:rPr lang="en-US" sz="3600" dirty="0"/>
              <a:t>(d) whether the evidence so far led is such that no reasonable court or tribunal would convict on it; and</a:t>
            </a:r>
            <a:endParaRPr lang="en-GB" sz="3600" dirty="0"/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71798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/>
              <a:t>(e) any other ground on which the court may find that a </a:t>
            </a:r>
            <a:r>
              <a:rPr lang="en-US" sz="3600" i="1" dirty="0"/>
              <a:t>prima facie</a:t>
            </a:r>
            <a:r>
              <a:rPr lang="en-US" sz="3600" dirty="0"/>
              <a:t> case has not been made out against the defendant for him to be called upon to answer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The ACJL Lagos is silent on the above.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The above are in consonance with the principle laid down in the following cases:</a:t>
            </a:r>
            <a:endParaRPr lang="en-GB" sz="3600" dirty="0"/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11515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669116"/>
          </a:xfrm>
        </p:spPr>
        <p:txBody>
          <a:bodyPr>
            <a:noAutofit/>
          </a:bodyPr>
          <a:lstStyle/>
          <a:p>
            <a:r>
              <a:rPr lang="en-US" sz="3600" b="1" i="1" dirty="0" err="1"/>
              <a:t>Ibeziakor</a:t>
            </a:r>
            <a:r>
              <a:rPr lang="en-US" sz="3600" b="1" i="1" dirty="0"/>
              <a:t> v </a:t>
            </a:r>
            <a:r>
              <a:rPr lang="en-US" sz="3600" b="1" i="1" dirty="0" smtClean="0"/>
              <a:t>C.O.P. </a:t>
            </a:r>
            <a:r>
              <a:rPr lang="en-US" sz="3600" b="1" i="1" dirty="0"/>
              <a:t>[1963] 1 All NLR 61; </a:t>
            </a:r>
            <a:endParaRPr lang="en-US" sz="3600" b="1" i="1" dirty="0" smtClean="0"/>
          </a:p>
          <a:p>
            <a:r>
              <a:rPr lang="en-US" sz="3600" b="1" i="1" dirty="0" err="1" smtClean="0"/>
              <a:t>Emedo</a:t>
            </a:r>
            <a:r>
              <a:rPr lang="en-US" sz="3600" b="1" i="1" dirty="0" smtClean="0"/>
              <a:t> </a:t>
            </a:r>
            <a:r>
              <a:rPr lang="en-US" sz="3600" b="1" i="1" dirty="0"/>
              <a:t>v State [2000] FWLR (Pt. 130) 1654; </a:t>
            </a:r>
            <a:endParaRPr lang="en-US" sz="3600" b="1" i="1" dirty="0" smtClean="0"/>
          </a:p>
          <a:p>
            <a:r>
              <a:rPr lang="en-US" sz="3600" b="1" i="1" dirty="0" err="1" smtClean="0"/>
              <a:t>Igabele</a:t>
            </a:r>
            <a:r>
              <a:rPr lang="en-US" sz="3600" b="1" i="1" dirty="0" smtClean="0"/>
              <a:t> </a:t>
            </a:r>
            <a:r>
              <a:rPr lang="en-US" sz="3600" b="1" i="1" dirty="0"/>
              <a:t>v State [2004] 15 NWLR (Pt. 896) 314; </a:t>
            </a:r>
            <a:endParaRPr lang="en-US" sz="3600" b="1" i="1" dirty="0" smtClean="0"/>
          </a:p>
          <a:p>
            <a:r>
              <a:rPr lang="en-US" sz="3600" b="1" i="1" dirty="0" err="1" smtClean="0"/>
              <a:t>Edakarabor</a:t>
            </a:r>
            <a:r>
              <a:rPr lang="en-US" sz="3600" b="1" i="1" dirty="0" smtClean="0"/>
              <a:t> </a:t>
            </a:r>
            <a:r>
              <a:rPr lang="en-US" sz="3600" b="1" i="1" dirty="0"/>
              <a:t>v </a:t>
            </a:r>
            <a:r>
              <a:rPr lang="en-US" sz="3600" b="1" i="1" dirty="0" smtClean="0"/>
              <a:t>C.O.P [2008</a:t>
            </a:r>
            <a:r>
              <a:rPr lang="en-US" sz="3600" b="1" i="1" dirty="0"/>
              <a:t>] All FWLR (Pt. 428) 333; </a:t>
            </a:r>
            <a:endParaRPr lang="en-US" sz="3600" b="1" i="1" dirty="0" smtClean="0"/>
          </a:p>
          <a:p>
            <a:r>
              <a:rPr lang="en-US" sz="3600" b="1" i="1" dirty="0" smtClean="0"/>
              <a:t>Sam </a:t>
            </a:r>
            <a:r>
              <a:rPr lang="en-US" sz="3600" b="1" i="1" dirty="0"/>
              <a:t>v </a:t>
            </a:r>
            <a:r>
              <a:rPr lang="en-US" sz="3600" b="1" i="1" dirty="0" smtClean="0"/>
              <a:t>C.O.P. </a:t>
            </a:r>
            <a:r>
              <a:rPr lang="en-US" sz="3600" b="1" i="1" dirty="0"/>
              <a:t>[2009] All FWLR (pt. 450) 760; </a:t>
            </a:r>
            <a:endParaRPr lang="en-US" sz="3600" b="1" i="1" dirty="0" smtClean="0"/>
          </a:p>
          <a:p>
            <a:r>
              <a:rPr lang="en-US" sz="3600" b="1" i="1" dirty="0" err="1" smtClean="0"/>
              <a:t>Ugwu</a:t>
            </a:r>
            <a:r>
              <a:rPr lang="en-US" sz="3600" b="1" i="1" dirty="0" smtClean="0"/>
              <a:t> </a:t>
            </a:r>
            <a:r>
              <a:rPr lang="en-US" sz="3600" b="1" i="1" dirty="0"/>
              <a:t>v State [2013] 4 NWLR (pt. 1343) 172; </a:t>
            </a:r>
            <a:endParaRPr lang="en-US" sz="3600" b="1" i="1" dirty="0" smtClean="0"/>
          </a:p>
          <a:p>
            <a:r>
              <a:rPr lang="en-US" sz="3600" b="1" i="1" dirty="0" err="1" smtClean="0"/>
              <a:t>Ajuluchukwu</a:t>
            </a:r>
            <a:r>
              <a:rPr lang="en-US" sz="3600" b="1" i="1" dirty="0" smtClean="0"/>
              <a:t> </a:t>
            </a:r>
            <a:r>
              <a:rPr lang="en-US" sz="3600" b="1" i="1" dirty="0"/>
              <a:t>v State </a:t>
            </a:r>
            <a:r>
              <a:rPr lang="en-US" sz="3600" b="1" i="1" dirty="0" smtClean="0"/>
              <a:t>[2014] All FWLR (Pt. 749)1015; </a:t>
            </a:r>
          </a:p>
          <a:p>
            <a:r>
              <a:rPr lang="en-US" sz="3600" b="1" i="1" dirty="0" smtClean="0"/>
              <a:t>FRN v Amah </a:t>
            </a:r>
            <a:r>
              <a:rPr lang="en-US" sz="3600" b="1" i="1" dirty="0"/>
              <a:t>[2016] All FWLR (Pt. 818) 889; </a:t>
            </a:r>
            <a:endParaRPr lang="en-US" sz="3600" b="1" i="1" dirty="0" smtClean="0"/>
          </a:p>
          <a:p>
            <a:r>
              <a:rPr lang="en-US" sz="3600" b="1" i="1" dirty="0" smtClean="0"/>
              <a:t>I.G.P</a:t>
            </a:r>
            <a:r>
              <a:rPr lang="en-US" sz="3600" b="1" i="1" dirty="0"/>
              <a:t>. v Sonoma </a:t>
            </a:r>
            <a:r>
              <a:rPr lang="en-US" sz="3600" b="1" i="1" dirty="0" smtClean="0"/>
              <a:t>[2021] All FWLR (Pt. 1103) 41</a:t>
            </a:r>
            <a:endParaRPr lang="en-GB" sz="3600" b="1" i="1" dirty="0"/>
          </a:p>
        </p:txBody>
      </p:sp>
    </p:spTree>
    <p:extLst>
      <p:ext uri="{BB962C8B-B14F-4D97-AF65-F5344CB8AC3E}">
        <p14:creationId xmlns:p14="http://schemas.microsoft.com/office/powerpoint/2010/main" val="26975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In the above cases, NCS</a:t>
            </a:r>
            <a:r>
              <a:rPr lang="en-GB" sz="3600" dirty="0"/>
              <a:t> </a:t>
            </a:r>
            <a:r>
              <a:rPr lang="en-GB" sz="3600" dirty="0" smtClean="0"/>
              <a:t>may be made where:</a:t>
            </a:r>
          </a:p>
          <a:p>
            <a:pPr lvl="0"/>
            <a:r>
              <a:rPr lang="en-US" sz="3600" dirty="0" smtClean="0"/>
              <a:t>There is no evidence </a:t>
            </a:r>
            <a:r>
              <a:rPr lang="en-US" sz="3600" dirty="0"/>
              <a:t>to prove an essential </a:t>
            </a:r>
            <a:r>
              <a:rPr lang="en-US" sz="3600" dirty="0" smtClean="0"/>
              <a:t>element of alleged </a:t>
            </a:r>
            <a:r>
              <a:rPr lang="en-US" sz="3600" dirty="0"/>
              <a:t>offence; or</a:t>
            </a:r>
            <a:endParaRPr lang="en-GB" sz="3600" dirty="0"/>
          </a:p>
          <a:p>
            <a:pPr lvl="0"/>
            <a:r>
              <a:rPr lang="en-US" sz="3600" dirty="0" smtClean="0"/>
              <a:t>Evidence by </a:t>
            </a:r>
            <a:r>
              <a:rPr lang="en-US" sz="3600" dirty="0"/>
              <a:t>the prosecution </a:t>
            </a:r>
            <a:r>
              <a:rPr lang="en-US" sz="3600" dirty="0" smtClean="0"/>
              <a:t>has been discredited </a:t>
            </a:r>
            <a:r>
              <a:rPr lang="en-US" sz="3600" dirty="0"/>
              <a:t>as a result of </a:t>
            </a:r>
            <a:r>
              <a:rPr lang="en-US" sz="3600" dirty="0" smtClean="0"/>
              <a:t>cxx; </a:t>
            </a:r>
            <a:r>
              <a:rPr lang="en-US" sz="3600" dirty="0"/>
              <a:t>or</a:t>
            </a:r>
            <a:endParaRPr lang="en-GB" sz="3600" dirty="0"/>
          </a:p>
          <a:p>
            <a:r>
              <a:rPr lang="en-US" sz="3600" dirty="0"/>
              <a:t>The evidence is so manifestly unreliable that no reasonable tribunal could safely convict on it.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031266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From the above, sustaining a NCS on the 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leg is not a huge challenge. See </a:t>
            </a:r>
            <a:r>
              <a:rPr lang="en-US" sz="3600" b="1" i="1" dirty="0" smtClean="0"/>
              <a:t>R </a:t>
            </a:r>
            <a:r>
              <a:rPr lang="en-US" sz="3600" b="1" i="1" dirty="0"/>
              <a:t>v </a:t>
            </a:r>
            <a:r>
              <a:rPr lang="en-US" sz="3600" b="1" i="1" dirty="0" smtClean="0"/>
              <a:t>Coker</a:t>
            </a:r>
            <a:r>
              <a:rPr lang="en-US" sz="3600" i="1" dirty="0" smtClean="0"/>
              <a:t>.</a:t>
            </a:r>
          </a:p>
          <a:p>
            <a:pPr marL="0" indent="0">
              <a:buNone/>
            </a:pPr>
            <a:r>
              <a:rPr lang="en-US" sz="3600" dirty="0" smtClean="0"/>
              <a:t>Where </a:t>
            </a:r>
            <a:r>
              <a:rPr lang="en-US" sz="3600" dirty="0"/>
              <a:t>difficulty arises is in securing a discharge on (b</a:t>
            </a:r>
            <a:r>
              <a:rPr lang="en-US" sz="3600" dirty="0" smtClean="0"/>
              <a:t>)  or (c) </a:t>
            </a:r>
            <a:r>
              <a:rPr lang="en-US" sz="3600" dirty="0"/>
              <a:t>above since what the court requires to put the defendant upon his defence is just enough evidence to call for explanation from the defendant. </a:t>
            </a:r>
            <a:r>
              <a:rPr lang="en-US" sz="3600" dirty="0" smtClean="0"/>
              <a:t>See </a:t>
            </a:r>
            <a:r>
              <a:rPr lang="en-US" sz="3600" b="1" i="1" dirty="0" err="1"/>
              <a:t>Edakarabor</a:t>
            </a:r>
            <a:r>
              <a:rPr lang="en-US" sz="3600" b="1" i="1" dirty="0"/>
              <a:t> v </a:t>
            </a:r>
            <a:r>
              <a:rPr lang="en-US" sz="3600" b="1" i="1" dirty="0" smtClean="0"/>
              <a:t>State</a:t>
            </a:r>
            <a:r>
              <a:rPr lang="en-US" sz="3600" i="1" dirty="0"/>
              <a:t> </a:t>
            </a:r>
            <a:r>
              <a:rPr lang="en-US" sz="3600" i="1" dirty="0" smtClean="0"/>
              <a:t>(supra).</a:t>
            </a:r>
            <a:endParaRPr lang="en-GB" sz="3600" dirty="0"/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57020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It appears settled that </a:t>
            </a:r>
            <a:r>
              <a:rPr lang="en-US" sz="3600" dirty="0"/>
              <a:t>however slight the evidence linking the defendant with the </a:t>
            </a:r>
            <a:r>
              <a:rPr lang="en-US" sz="3600" dirty="0" smtClean="0"/>
              <a:t>offence might </a:t>
            </a:r>
            <a:r>
              <a:rPr lang="en-US" sz="3600" dirty="0"/>
              <a:t>be, the case ought to be allowed to go to trial. </a:t>
            </a:r>
            <a:r>
              <a:rPr lang="en-US" sz="3600" dirty="0" smtClean="0"/>
              <a:t>See </a:t>
            </a:r>
            <a:r>
              <a:rPr lang="en-US" sz="3600" b="1" i="1" dirty="0"/>
              <a:t>Mohammed v </a:t>
            </a:r>
            <a:r>
              <a:rPr lang="en-US" sz="3600" b="1" i="1" dirty="0" smtClean="0"/>
              <a:t>State</a:t>
            </a:r>
            <a:r>
              <a:rPr lang="en-GB" sz="3600" dirty="0"/>
              <a:t>	[2007] All FWLR (Pt. 366) </a:t>
            </a:r>
            <a:r>
              <a:rPr lang="en-GB" sz="3600" dirty="0" smtClean="0"/>
              <a:t>668;</a:t>
            </a:r>
            <a:r>
              <a:rPr lang="en-US" sz="3600" dirty="0" smtClean="0"/>
              <a:t> </a:t>
            </a:r>
            <a:r>
              <a:rPr lang="en-US" sz="3600" b="1" i="1" dirty="0" err="1"/>
              <a:t>Okafor</a:t>
            </a:r>
            <a:r>
              <a:rPr lang="en-US" sz="3600" b="1" i="1" dirty="0"/>
              <a:t> v </a:t>
            </a:r>
            <a:r>
              <a:rPr lang="en-US" sz="3600" b="1" i="1" dirty="0" smtClean="0"/>
              <a:t>State</a:t>
            </a:r>
            <a:r>
              <a:rPr lang="en-US" sz="3600" i="1" dirty="0" smtClean="0"/>
              <a:t> </a:t>
            </a:r>
            <a:r>
              <a:rPr lang="en-US" sz="3600" dirty="0"/>
              <a:t>[1977] 5 SC </a:t>
            </a:r>
            <a:r>
              <a:rPr lang="en-US" sz="3600" dirty="0" smtClean="0"/>
              <a:t>197; </a:t>
            </a:r>
            <a:r>
              <a:rPr lang="en-US" sz="3600" b="1" i="1" dirty="0" err="1"/>
              <a:t>Daboh</a:t>
            </a:r>
            <a:r>
              <a:rPr lang="en-US" sz="3600" b="1" i="1" dirty="0"/>
              <a:t> &amp; </a:t>
            </a:r>
            <a:r>
              <a:rPr lang="en-US" sz="3600" b="1" i="1" dirty="0" err="1"/>
              <a:t>Anor</a:t>
            </a:r>
            <a:r>
              <a:rPr lang="en-US" sz="3600" b="1" i="1" dirty="0"/>
              <a:t>. v </a:t>
            </a:r>
            <a:r>
              <a:rPr lang="en-US" sz="3600" b="1" i="1" dirty="0" smtClean="0"/>
              <a:t>State </a:t>
            </a:r>
            <a:r>
              <a:rPr lang="en-GB" sz="3600" dirty="0" smtClean="0"/>
              <a:t>[1977</a:t>
            </a:r>
            <a:r>
              <a:rPr lang="en-GB" sz="3600" dirty="0"/>
              <a:t>] 5 SC 197</a:t>
            </a:r>
            <a:r>
              <a:rPr lang="en-GB" sz="3600" dirty="0" smtClean="0"/>
              <a:t>. </a:t>
            </a:r>
            <a:endParaRPr lang="en-GB" sz="3600" dirty="0"/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18126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/>
              <a:t>But where there is no cogent evidence, defendant should be discharged. See </a:t>
            </a:r>
            <a:r>
              <a:rPr lang="en-US" sz="3600" b="1" i="1" dirty="0" err="1"/>
              <a:t>Saraki</a:t>
            </a:r>
            <a:r>
              <a:rPr lang="en-US" sz="3600" b="1" i="1" dirty="0"/>
              <a:t> v Federal Republic of Nigeria</a:t>
            </a:r>
            <a:r>
              <a:rPr lang="en-US" sz="3600" i="1" dirty="0"/>
              <a:t> </a:t>
            </a:r>
            <a:r>
              <a:rPr lang="en-GB" sz="3600" dirty="0"/>
              <a:t>[</a:t>
            </a:r>
            <a:r>
              <a:rPr lang="en-US" sz="3600" dirty="0" smtClean="0"/>
              <a:t>2016</a:t>
            </a:r>
            <a:r>
              <a:rPr lang="en-US" sz="3600" dirty="0"/>
              <a:t>] LPELR-40013(SC</a:t>
            </a:r>
            <a:r>
              <a:rPr lang="en-US" sz="3600" dirty="0" smtClean="0"/>
              <a:t>)</a:t>
            </a:r>
            <a:endParaRPr lang="en-GB" sz="3600" dirty="0" smtClean="0"/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 smtClean="0"/>
              <a:t>So, the role of cross-examination is key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0010248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Ruling on a No Case Submission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If the application fails, the judge will order the defendant to enter upon his defence</a:t>
            </a:r>
          </a:p>
          <a:p>
            <a:pPr marL="0" indent="0">
              <a:buNone/>
            </a:pPr>
            <a:r>
              <a:rPr lang="en-GB" sz="3600" dirty="0" smtClean="0"/>
              <a:t>If successful, the defendant will be discharged.</a:t>
            </a:r>
          </a:p>
          <a:p>
            <a:pPr marL="0" indent="0">
              <a:buNone/>
            </a:pPr>
            <a:r>
              <a:rPr lang="en-GB" sz="3600" dirty="0" smtClean="0"/>
              <a:t>Ruling refusing the application is advisedly brief.</a:t>
            </a:r>
          </a:p>
          <a:p>
            <a:pPr marL="0" indent="0">
              <a:buNone/>
            </a:pPr>
            <a:r>
              <a:rPr lang="en-GB" sz="3600" dirty="0" smtClean="0"/>
              <a:t>Ruling upholding should be more elaborate </a:t>
            </a:r>
            <a:r>
              <a:rPr lang="en-GB" sz="3600" dirty="0" smtClean="0"/>
              <a:t>because, in </a:t>
            </a:r>
            <a:r>
              <a:rPr lang="en-GB" sz="3600" dirty="0" smtClean="0"/>
              <a:t>effect, it is an acquittal.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40817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8507"/>
            <a:ext cx="10515600" cy="5319132"/>
          </a:xfrm>
        </p:spPr>
        <p:txBody>
          <a:bodyPr>
            <a:noAutofit/>
          </a:bodyPr>
          <a:lstStyle/>
          <a:p>
            <a:r>
              <a:rPr lang="en-GB" sz="3600" dirty="0" smtClean="0"/>
              <a:t>At the end of this interaction, the participant should be able to:</a:t>
            </a:r>
          </a:p>
          <a:p>
            <a:pPr lvl="1"/>
            <a:r>
              <a:rPr lang="en-GB" sz="3200" dirty="0" smtClean="0"/>
              <a:t>Explain what a No Case Submission means</a:t>
            </a:r>
          </a:p>
          <a:p>
            <a:pPr lvl="1"/>
            <a:r>
              <a:rPr lang="en-GB" sz="3200" dirty="0" smtClean="0"/>
              <a:t>Distinguish between NCS &amp; application to quash a charge for disclosing no </a:t>
            </a:r>
            <a:r>
              <a:rPr lang="en-GB" sz="3200" i="1" dirty="0" smtClean="0"/>
              <a:t>prima facie</a:t>
            </a:r>
            <a:r>
              <a:rPr lang="en-GB" sz="3200" dirty="0" smtClean="0"/>
              <a:t> case</a:t>
            </a:r>
          </a:p>
          <a:p>
            <a:pPr lvl="1"/>
            <a:r>
              <a:rPr lang="en-GB" sz="3200" dirty="0" smtClean="0"/>
              <a:t>Identify at what stage of the proceedings to make a NCS</a:t>
            </a:r>
          </a:p>
          <a:p>
            <a:pPr lvl="1"/>
            <a:r>
              <a:rPr lang="en-GB" sz="3200" dirty="0" smtClean="0"/>
              <a:t>Explain what defendant must show to succeed in a NCS</a:t>
            </a:r>
          </a:p>
          <a:p>
            <a:pPr lvl="1"/>
            <a:r>
              <a:rPr lang="en-GB" sz="3200" dirty="0" smtClean="0"/>
              <a:t>State the effect of a successful No Case Submission</a:t>
            </a:r>
          </a:p>
          <a:p>
            <a:pPr lvl="1"/>
            <a:r>
              <a:rPr lang="en-GB" sz="3200" dirty="0" smtClean="0"/>
              <a:t>Identify the implication of subsequent incriminating evidence after a No Case Submission has been overruled</a:t>
            </a:r>
          </a:p>
        </p:txBody>
      </p:sp>
    </p:spTree>
    <p:extLst>
      <p:ext uri="{BB962C8B-B14F-4D97-AF65-F5344CB8AC3E}">
        <p14:creationId xmlns:p14="http://schemas.microsoft.com/office/powerpoint/2010/main" val="15519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/>
              <a:t>See the following cases:</a:t>
            </a:r>
          </a:p>
          <a:p>
            <a:pPr marL="0" indent="0">
              <a:buNone/>
            </a:pPr>
            <a:r>
              <a:rPr lang="en-US" sz="3600" b="1" dirty="0"/>
              <a:t>F.R.N. v </a:t>
            </a:r>
            <a:r>
              <a:rPr lang="en-US" sz="3600" b="1" dirty="0" err="1"/>
              <a:t>Bulama</a:t>
            </a:r>
            <a:r>
              <a:rPr lang="en-US" sz="3600" dirty="0"/>
              <a:t> [2021] All FWLR (Pt. 1099) 566 at 598; </a:t>
            </a:r>
            <a:r>
              <a:rPr lang="en-US" sz="3600" b="1" dirty="0"/>
              <a:t>Adana v State</a:t>
            </a:r>
            <a:r>
              <a:rPr lang="en-US" sz="3600" dirty="0"/>
              <a:t> [2018] 3 NWLR (Pt. 1605) 94; </a:t>
            </a:r>
            <a:r>
              <a:rPr lang="en-US" sz="3600" b="1" dirty="0" err="1"/>
              <a:t>Ekanem</a:t>
            </a:r>
            <a:r>
              <a:rPr lang="en-US" sz="3600" b="1" dirty="0"/>
              <a:t> v R </a:t>
            </a:r>
            <a:r>
              <a:rPr lang="en-US" sz="3600" dirty="0"/>
              <a:t>13 WACA 108; </a:t>
            </a:r>
            <a:r>
              <a:rPr lang="en-US" sz="3600" b="1" i="1" dirty="0" err="1"/>
              <a:t>Odofin</a:t>
            </a:r>
            <a:r>
              <a:rPr lang="en-US" sz="3600" b="1" i="1" dirty="0"/>
              <a:t> Bello v State</a:t>
            </a:r>
            <a:r>
              <a:rPr lang="en-US" sz="3600" i="1" dirty="0"/>
              <a:t> </a:t>
            </a:r>
            <a:r>
              <a:rPr lang="en-GB" sz="3600" dirty="0"/>
              <a:t>[1967] NLR I; </a:t>
            </a:r>
            <a:r>
              <a:rPr lang="en-US" sz="3600" b="1" i="1" dirty="0" err="1"/>
              <a:t>Ekwunugo</a:t>
            </a:r>
            <a:r>
              <a:rPr lang="en-US" sz="3600" b="1" i="1" dirty="0"/>
              <a:t> v </a:t>
            </a:r>
            <a:r>
              <a:rPr lang="en-US" sz="3600" b="1" i="1" dirty="0" smtClean="0"/>
              <a:t>FRN</a:t>
            </a:r>
            <a:r>
              <a:rPr lang="en-GB" sz="3600" b="1" dirty="0"/>
              <a:t>	</a:t>
            </a:r>
            <a:r>
              <a:rPr lang="en-GB" sz="3600" dirty="0"/>
              <a:t>[2009] All FWLR (Pt. 450) 614.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5371757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Effect of a successful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The effect is an acquittal. </a:t>
            </a:r>
          </a:p>
          <a:p>
            <a:pPr marL="0" indent="0">
              <a:buNone/>
            </a:pPr>
            <a:r>
              <a:rPr lang="en-GB" sz="3600" dirty="0" smtClean="0"/>
              <a:t>Although the word used in the laws is “discharge”, it has been held that the effect is an acquittal. See </a:t>
            </a:r>
            <a:r>
              <a:rPr lang="en-GB" sz="3600" b="1" dirty="0" smtClean="0"/>
              <a:t>Mohammed v State </a:t>
            </a:r>
            <a:r>
              <a:rPr lang="en-GB" sz="3600" dirty="0" smtClean="0"/>
              <a:t>(2007) All FWLR (Pt. 366) 668 at 672. See also the earlier decisions relied on:</a:t>
            </a:r>
          </a:p>
          <a:p>
            <a:pPr marL="0" indent="0">
              <a:buNone/>
            </a:pPr>
            <a:r>
              <a:rPr lang="en-US" sz="3600" b="1" i="1" dirty="0" err="1"/>
              <a:t>Nwali</a:t>
            </a:r>
            <a:r>
              <a:rPr lang="en-US" sz="3600" b="1" i="1" dirty="0"/>
              <a:t> v IGP</a:t>
            </a:r>
            <a:r>
              <a:rPr lang="en-US" sz="3600" i="1" dirty="0"/>
              <a:t> </a:t>
            </a:r>
            <a:r>
              <a:rPr lang="en-GB" sz="3600" dirty="0"/>
              <a:t>[1956] E.R.N.L.R. </a:t>
            </a:r>
            <a:r>
              <a:rPr lang="en-GB" sz="3600" dirty="0" smtClean="0"/>
              <a:t>1;</a:t>
            </a:r>
            <a:r>
              <a:rPr lang="en-US" sz="3600" i="1" dirty="0" smtClean="0"/>
              <a:t> </a:t>
            </a:r>
            <a:r>
              <a:rPr lang="en-US" sz="3600" b="1" i="1" dirty="0"/>
              <a:t>IGP v </a:t>
            </a:r>
            <a:r>
              <a:rPr lang="en-US" sz="3600" b="1" i="1" dirty="0" err="1" smtClean="0"/>
              <a:t>Marke</a:t>
            </a:r>
            <a:r>
              <a:rPr lang="en-US" sz="3600" i="1" dirty="0" smtClean="0"/>
              <a:t> </a:t>
            </a:r>
            <a:r>
              <a:rPr lang="en-GB" sz="3600" dirty="0" smtClean="0"/>
              <a:t>[1957</a:t>
            </a:r>
            <a:r>
              <a:rPr lang="en-GB" sz="3600" dirty="0"/>
              <a:t>] </a:t>
            </a:r>
            <a:r>
              <a:rPr lang="en-GB" sz="3600" dirty="0" smtClean="0"/>
              <a:t>2 FSC 5.</a:t>
            </a:r>
            <a:endParaRPr lang="en-GB" sz="3600" dirty="0"/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7364029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8780"/>
            <a:ext cx="10515600" cy="1546845"/>
          </a:xfrm>
        </p:spPr>
        <p:txBody>
          <a:bodyPr>
            <a:normAutofit/>
          </a:bodyPr>
          <a:lstStyle/>
          <a:p>
            <a:r>
              <a:rPr lang="en-GB" b="1" dirty="0" smtClean="0"/>
              <a:t>Implication of subsequent incriminating evidence extracted after NCS is overruled 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4624"/>
            <a:ext cx="10515600" cy="51407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The question to ask is: was the trial court right in overruling the </a:t>
            </a:r>
            <a:r>
              <a:rPr lang="en-US" sz="3600" dirty="0" smtClean="0"/>
              <a:t>NCS in the first place?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 </a:t>
            </a:r>
          </a:p>
          <a:p>
            <a:pPr marL="0" indent="0">
              <a:buNone/>
            </a:pPr>
            <a:r>
              <a:rPr lang="en-US" sz="3600" dirty="0" smtClean="0"/>
              <a:t>If it was, then any incriminating evidence extracted after the NCS is overruled will be admissible. 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If on the other hand, the NCS was wrongly overruled, then any subsequent incriminating evidence would be inadmissible.</a:t>
            </a:r>
            <a:r>
              <a:rPr lang="en-US" sz="3600" i="1" dirty="0" smtClean="0"/>
              <a:t> </a:t>
            </a:r>
            <a:r>
              <a:rPr lang="en-US" sz="3600" dirty="0" smtClean="0"/>
              <a:t>See </a:t>
            </a:r>
            <a:r>
              <a:rPr lang="en-US" sz="3600" b="1" i="1" dirty="0" err="1" smtClean="0"/>
              <a:t>Suberu</a:t>
            </a:r>
            <a:r>
              <a:rPr lang="en-US" sz="3600" b="1" i="1" dirty="0" smtClean="0"/>
              <a:t> </a:t>
            </a:r>
            <a:r>
              <a:rPr lang="en-US" sz="3600" b="1" i="1" dirty="0"/>
              <a:t>v </a:t>
            </a:r>
            <a:r>
              <a:rPr lang="en-US" sz="3600" b="1" i="1" dirty="0" smtClean="0"/>
              <a:t>State</a:t>
            </a:r>
            <a:r>
              <a:rPr lang="en-US" sz="3600" i="1" dirty="0" smtClean="0"/>
              <a:t> (2010) All FWLR (Pt. 520) </a:t>
            </a:r>
            <a:r>
              <a:rPr lang="en-US" sz="3600" i="1" dirty="0" smtClean="0"/>
              <a:t>1263; </a:t>
            </a:r>
            <a:r>
              <a:rPr lang="en-US" sz="3600" i="1" dirty="0" err="1" smtClean="0"/>
              <a:t>Okoro</a:t>
            </a:r>
            <a:r>
              <a:rPr lang="en-US" sz="3600" i="1" dirty="0" smtClean="0"/>
              <a:t> v State (1988) 12 SC (</a:t>
            </a:r>
            <a:r>
              <a:rPr lang="en-US" sz="3600" i="1" dirty="0" err="1" smtClean="0"/>
              <a:t>Pt</a:t>
            </a:r>
            <a:r>
              <a:rPr lang="en-US" sz="3600" i="1" dirty="0" smtClean="0"/>
              <a:t> II) 83.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986969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Note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08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dirty="0" smtClean="0"/>
              <a:t>1. Be </a:t>
            </a:r>
            <a:r>
              <a:rPr lang="en-GB" sz="3600" dirty="0"/>
              <a:t>conversant with the law under which defendant is charged</a:t>
            </a:r>
          </a:p>
          <a:p>
            <a:pPr marL="0" indent="0">
              <a:buNone/>
            </a:pPr>
            <a:r>
              <a:rPr lang="en-GB" sz="3600" dirty="0" smtClean="0"/>
              <a:t>2. </a:t>
            </a:r>
            <a:r>
              <a:rPr lang="en-GB" sz="3600" dirty="0"/>
              <a:t>Check </a:t>
            </a:r>
            <a:r>
              <a:rPr lang="en-GB" sz="3600" dirty="0" smtClean="0"/>
              <a:t>the ingredients of the offence &amp; </a:t>
            </a:r>
            <a:r>
              <a:rPr lang="en-GB" sz="3600" dirty="0"/>
              <a:t>show why prosecution failed to discharge burden</a:t>
            </a:r>
          </a:p>
          <a:p>
            <a:pPr marL="0" indent="0">
              <a:buNone/>
            </a:pPr>
            <a:r>
              <a:rPr lang="en-GB" sz="3600" dirty="0" smtClean="0"/>
              <a:t>3. </a:t>
            </a:r>
            <a:r>
              <a:rPr lang="en-GB" sz="3600" dirty="0"/>
              <a:t>Carefully review the evidence led by the prosecution</a:t>
            </a:r>
          </a:p>
          <a:p>
            <a:pPr marL="0" indent="0">
              <a:buNone/>
            </a:pPr>
            <a:r>
              <a:rPr lang="en-GB" sz="3600" dirty="0" smtClean="0"/>
              <a:t>4. </a:t>
            </a:r>
            <a:r>
              <a:rPr lang="en-GB" sz="3600" dirty="0"/>
              <a:t>Seek evidence that support your case from prosecution’s presentation</a:t>
            </a:r>
          </a:p>
          <a:p>
            <a:pPr marL="0" indent="0">
              <a:buNone/>
            </a:pPr>
            <a:r>
              <a:rPr lang="en-GB" sz="3600" dirty="0"/>
              <a:t>5</a:t>
            </a:r>
            <a:r>
              <a:rPr lang="en-GB" sz="3600" dirty="0" smtClean="0"/>
              <a:t>. </a:t>
            </a:r>
            <a:r>
              <a:rPr lang="en-GB" sz="3600" dirty="0"/>
              <a:t>Check legal defences &amp; presumptions – did prosecution </a:t>
            </a:r>
            <a:r>
              <a:rPr lang="en-GB" sz="3600" dirty="0" smtClean="0"/>
              <a:t>eliminate them?</a:t>
            </a:r>
            <a:endParaRPr lang="en-GB" sz="3600" dirty="0"/>
          </a:p>
          <a:p>
            <a:pPr marL="514350" indent="-514350">
              <a:buAutoNum type="arabicPeriod"/>
            </a:pP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11908774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6. It </a:t>
            </a:r>
            <a:r>
              <a:rPr lang="en-GB" sz="3600" dirty="0"/>
              <a:t>is not compulsory to make a no case </a:t>
            </a:r>
            <a:r>
              <a:rPr lang="en-GB" sz="3600" dirty="0" smtClean="0"/>
              <a:t>submission</a:t>
            </a:r>
          </a:p>
          <a:p>
            <a:pPr marL="0" indent="0">
              <a:buNone/>
            </a:pPr>
            <a:r>
              <a:rPr lang="en-GB" sz="3600" dirty="0" smtClean="0"/>
              <a:t>7. Cross-examination </a:t>
            </a:r>
            <a:r>
              <a:rPr lang="en-GB" sz="3600" dirty="0"/>
              <a:t>is a potent tool here</a:t>
            </a:r>
          </a:p>
          <a:p>
            <a:pPr marL="0" indent="0">
              <a:buNone/>
            </a:pPr>
            <a:r>
              <a:rPr lang="en-GB" sz="3600" dirty="0" smtClean="0"/>
              <a:t>8. The </a:t>
            </a:r>
            <a:r>
              <a:rPr lang="en-GB" sz="3600" dirty="0"/>
              <a:t>evidence required </a:t>
            </a:r>
            <a:r>
              <a:rPr lang="en-GB" sz="3600" dirty="0" smtClean="0"/>
              <a:t>at this stage is </a:t>
            </a:r>
            <a:r>
              <a:rPr lang="en-GB" sz="3600" dirty="0"/>
              <a:t>not as to prove beyond reasonable doubt</a:t>
            </a:r>
          </a:p>
          <a:p>
            <a:pPr marL="0" indent="0">
              <a:buNone/>
            </a:pPr>
            <a:r>
              <a:rPr lang="en-GB" sz="3600" dirty="0" smtClean="0"/>
              <a:t>9. SS </a:t>
            </a:r>
            <a:r>
              <a:rPr lang="en-GB" sz="3600" dirty="0"/>
              <a:t>36(5) &amp; (11) are a subtle blackmail to use.</a:t>
            </a:r>
          </a:p>
          <a:p>
            <a:pPr marL="0" indent="0">
              <a:buNone/>
            </a:pPr>
            <a:r>
              <a:rPr lang="en-GB" sz="3600" dirty="0" smtClean="0"/>
              <a:t>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1918124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8000" dirty="0" smtClean="0">
                <a:latin typeface="Arial Black" panose="020B0A04020102020204" pitchFamily="34" charset="0"/>
              </a:rPr>
              <a:t>Thank you </a:t>
            </a:r>
            <a:r>
              <a:rPr lang="en-GB" sz="8000" smtClean="0">
                <a:latin typeface="Arial Black" panose="020B0A04020102020204" pitchFamily="34" charset="0"/>
              </a:rPr>
              <a:t>for your kind attention.</a:t>
            </a:r>
            <a:endParaRPr lang="en-GB" sz="8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057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Meaning of No Case Submission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 smtClean="0"/>
              <a:t>- This is a submission</a:t>
            </a:r>
          </a:p>
          <a:p>
            <a:pPr marL="0" indent="0">
              <a:buNone/>
            </a:pPr>
            <a:r>
              <a:rPr lang="en-GB" sz="4000" dirty="0" smtClean="0"/>
              <a:t>- It is also an application asking for a discharge</a:t>
            </a:r>
          </a:p>
          <a:p>
            <a:pPr>
              <a:buFontTx/>
              <a:buChar char="-"/>
            </a:pPr>
            <a:r>
              <a:rPr lang="en-GB" sz="4000" dirty="0" smtClean="0"/>
              <a:t>It raises constitutional concerns</a:t>
            </a:r>
          </a:p>
          <a:p>
            <a:pPr>
              <a:buFontTx/>
              <a:buChar char="-"/>
            </a:pPr>
            <a:r>
              <a:rPr lang="en-GB" sz="4000" dirty="0" smtClean="0"/>
              <a:t>It tends to serve as a technical knockout</a:t>
            </a:r>
          </a:p>
          <a:p>
            <a:pPr>
              <a:buFontTx/>
              <a:buChar char="-"/>
            </a:pPr>
            <a:r>
              <a:rPr lang="en-GB" sz="4000" dirty="0" smtClean="0"/>
              <a:t>It is harmless to the defence</a:t>
            </a:r>
          </a:p>
          <a:p>
            <a:pPr>
              <a:buFontTx/>
              <a:buChar char="-"/>
            </a:pPr>
            <a:r>
              <a:rPr lang="en-GB" sz="4000" dirty="0" smtClean="0"/>
              <a:t>It is </a:t>
            </a:r>
            <a:r>
              <a:rPr lang="en-GB" sz="4000" dirty="0" smtClean="0"/>
              <a:t>an awesome </a:t>
            </a:r>
            <a:r>
              <a:rPr lang="en-GB" sz="4000" dirty="0" smtClean="0"/>
              <a:t>tool to keep out frivolous cases</a:t>
            </a:r>
          </a:p>
        </p:txBody>
      </p:sp>
    </p:spTree>
    <p:extLst>
      <p:ext uri="{BB962C8B-B14F-4D97-AF65-F5344CB8AC3E}">
        <p14:creationId xmlns:p14="http://schemas.microsoft.com/office/powerpoint/2010/main" val="312482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Meaning of NCS </a:t>
            </a:r>
            <a:r>
              <a:rPr lang="en-GB" dirty="0" err="1" smtClean="0"/>
              <a:t>cont</a:t>
            </a:r>
            <a:r>
              <a:rPr lang="en-GB" dirty="0" smtClean="0"/>
              <a:t>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By this, the defendant contends </a:t>
            </a:r>
            <a:r>
              <a:rPr lang="en-US" sz="3600" dirty="0"/>
              <a:t>that there is no evidence on which the court would convict, even if the court believed the evidence adduced by the prosecution</a:t>
            </a:r>
            <a:r>
              <a:rPr lang="en-US" sz="3600" dirty="0" smtClean="0"/>
              <a:t>. See:</a:t>
            </a:r>
          </a:p>
          <a:p>
            <a:pPr marL="0" indent="0">
              <a:buNone/>
            </a:pPr>
            <a:r>
              <a:rPr lang="en-US" sz="3600" b="1" i="1" dirty="0" err="1" smtClean="0"/>
              <a:t>Suberu</a:t>
            </a:r>
            <a:r>
              <a:rPr lang="en-US" sz="3600" b="1" i="1" dirty="0" smtClean="0"/>
              <a:t> </a:t>
            </a:r>
            <a:r>
              <a:rPr lang="en-US" sz="3600" b="1" i="1" dirty="0"/>
              <a:t>v State</a:t>
            </a:r>
            <a:r>
              <a:rPr lang="en-US" sz="3600" dirty="0"/>
              <a:t> [2010] All FWLR (Pt. 520) 1263 at </a:t>
            </a:r>
            <a:r>
              <a:rPr lang="en-US" sz="3600" dirty="0" smtClean="0"/>
              <a:t>1274; </a:t>
            </a:r>
          </a:p>
          <a:p>
            <a:pPr marL="0" indent="0">
              <a:buNone/>
            </a:pPr>
            <a:r>
              <a:rPr lang="en-US" sz="3600" b="1" i="1" dirty="0" err="1" smtClean="0"/>
              <a:t>Fagoriola</a:t>
            </a:r>
            <a:r>
              <a:rPr lang="en-US" sz="3600" b="1" i="1" dirty="0" smtClean="0"/>
              <a:t> </a:t>
            </a:r>
            <a:r>
              <a:rPr lang="en-US" sz="3600" b="1" i="1" dirty="0"/>
              <a:t>v Federal Republic of Nigeria</a:t>
            </a:r>
            <a:r>
              <a:rPr lang="en-US" sz="3600" dirty="0"/>
              <a:t> [2014] All FWLR (Pt. 724) 74; 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b="1" i="1" dirty="0" smtClean="0"/>
              <a:t>I.G.P</a:t>
            </a:r>
            <a:r>
              <a:rPr lang="en-US" sz="3600" b="1" i="1" dirty="0"/>
              <a:t>. v Sonoma</a:t>
            </a:r>
            <a:r>
              <a:rPr lang="en-US" sz="3600" dirty="0"/>
              <a:t> [2021] All FWLR (Pt. 1102) </a:t>
            </a:r>
            <a:r>
              <a:rPr lang="en-US" sz="3600" dirty="0" smtClean="0"/>
              <a:t>41.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1147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Stage to make the Submission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NCS is one of the options available to defendant at the close of the case for the prosecution. The 2</a:t>
            </a:r>
            <a:r>
              <a:rPr lang="en-GB" sz="3600" baseline="30000" dirty="0" smtClean="0"/>
              <a:t>nd</a:t>
            </a:r>
            <a:r>
              <a:rPr lang="en-GB" sz="3600" dirty="0" smtClean="0"/>
              <a:t> option being to enter upon his defence.</a:t>
            </a:r>
          </a:p>
          <a:p>
            <a:r>
              <a:rPr lang="en-GB" sz="3600" dirty="0" smtClean="0"/>
              <a:t>So, it comes at the end of the case for the prosecution</a:t>
            </a:r>
          </a:p>
          <a:p>
            <a:r>
              <a:rPr lang="en-GB" sz="3600" dirty="0" smtClean="0"/>
              <a:t>See sections 239(1) ACJL Lagos; 302 ACJA &amp; 303 ACJL Kano</a:t>
            </a:r>
          </a:p>
        </p:txBody>
      </p:sp>
    </p:spTree>
    <p:extLst>
      <p:ext uri="{BB962C8B-B14F-4D97-AF65-F5344CB8AC3E}">
        <p14:creationId xmlns:p14="http://schemas.microsoft.com/office/powerpoint/2010/main" val="78161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dirty="0" smtClean="0"/>
              <a:t>Section 239(1) ACJL Lagos provides:</a:t>
            </a:r>
          </a:p>
          <a:p>
            <a:pPr marL="0" indent="0">
              <a:buNone/>
            </a:pPr>
            <a:r>
              <a:rPr lang="en-US" sz="3600" b="1" i="1" u="sng" dirty="0" smtClean="0"/>
              <a:t>If at the close of the evidence in support of the charge</a:t>
            </a:r>
            <a:r>
              <a:rPr lang="en-US" sz="3600" b="1" i="1" dirty="0" smtClean="0"/>
              <a:t>, it appears to the court that a case is not made out against the defendant sufficiently to require him to make a defence, the court shall discharge him in respect of that particular charge.</a:t>
            </a:r>
          </a:p>
          <a:p>
            <a:pPr marL="0" indent="0">
              <a:buNone/>
            </a:pPr>
            <a:endParaRPr lang="en-US" sz="36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47700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 its own part, S302 ACJA provides:</a:t>
            </a:r>
          </a:p>
          <a:p>
            <a:pPr marL="0" indent="0" algn="just">
              <a:buNone/>
            </a:pPr>
            <a:r>
              <a:rPr lang="en-GB" b="1" i="1" dirty="0"/>
              <a:t>The court may, on its own motion or on application by the </a:t>
            </a:r>
            <a:r>
              <a:rPr lang="en-GB" b="1" i="1" dirty="0" smtClean="0"/>
              <a:t>defendant </a:t>
            </a:r>
            <a:r>
              <a:rPr lang="en-GB" b="1" i="1" u="sng" dirty="0"/>
              <a:t>after hearing the evidence for the prosecution</a:t>
            </a:r>
            <a:r>
              <a:rPr lang="en-GB" b="1" i="1" dirty="0"/>
              <a:t>, where it considers that the evidence against the defendant or any of several defendants is not sufficient to justify the continuation of the trial, </a:t>
            </a:r>
            <a:r>
              <a:rPr lang="en-GB" b="1" i="1" u="sng" dirty="0"/>
              <a:t>record a finding of not guilty</a:t>
            </a:r>
            <a:r>
              <a:rPr lang="en-GB" b="1" i="1" dirty="0"/>
              <a:t> in respect of the defendant without calling on him or them to enter his or their defence and </a:t>
            </a:r>
            <a:r>
              <a:rPr lang="en-GB" b="1" i="1" u="sng" dirty="0"/>
              <a:t>the defendant shall accordingly be discharged</a:t>
            </a:r>
            <a:r>
              <a:rPr lang="en-GB" b="1" i="1" dirty="0"/>
              <a:t> and the court shall then call on the remaining defendant, if any, to enter his </a:t>
            </a:r>
            <a:r>
              <a:rPr lang="en-GB" b="1" i="1" dirty="0" smtClean="0"/>
              <a:t>defence.  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1726237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 smtClean="0"/>
              <a:t>Note the seeming difference between section 239(1) ACJL Lagos and section 302 ACJA on exact thing the court should do.</a:t>
            </a:r>
          </a:p>
          <a:p>
            <a:pPr marL="0" indent="0">
              <a:buNone/>
            </a:pPr>
            <a:endParaRPr lang="en-GB" sz="4400" dirty="0"/>
          </a:p>
          <a:p>
            <a:pPr marL="0" indent="0">
              <a:buNone/>
            </a:pPr>
            <a:r>
              <a:rPr lang="en-GB" sz="4400" dirty="0" smtClean="0"/>
              <a:t>S302 ACJA seems to reinforce the effect of a discharge on a NCS</a:t>
            </a:r>
          </a:p>
          <a:p>
            <a:pPr marL="0" indent="0">
              <a:buNone/>
            </a:pP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77556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85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600" b="1" dirty="0" smtClean="0"/>
              <a:t>Note:</a:t>
            </a:r>
            <a:r>
              <a:rPr lang="en-GB" sz="3600" dirty="0" smtClean="0"/>
              <a:t> The submission used to be made as of practice</a:t>
            </a:r>
          </a:p>
          <a:p>
            <a:pPr marL="0" indent="0">
              <a:buNone/>
            </a:pPr>
            <a:r>
              <a:rPr lang="en-GB" sz="3600" dirty="0" smtClean="0"/>
              <a:t>It is the ACJA &amp; ACJLs that have codified this practice. </a:t>
            </a:r>
            <a:r>
              <a:rPr lang="en-US" sz="3600" dirty="0"/>
              <a:t>Section 239(2) ACJL Lagos provides for the right of counsel to make a no case submission. The subsection provides:</a:t>
            </a:r>
            <a:endParaRPr lang="en-GB" sz="3600" dirty="0"/>
          </a:p>
          <a:p>
            <a:pPr marL="0" indent="0">
              <a:buNone/>
            </a:pPr>
            <a:r>
              <a:rPr lang="en-US" sz="3600" b="1" i="1" dirty="0"/>
              <a:t>Where the defendant is represented by a legal practitioner, he shall by application, invoke the provisions of subsection (1) of this section</a:t>
            </a:r>
            <a:r>
              <a:rPr lang="en-US" sz="3600" b="1" i="1" dirty="0" smtClean="0"/>
              <a:t>. </a:t>
            </a:r>
          </a:p>
          <a:p>
            <a:pPr marL="0" indent="0">
              <a:buNone/>
            </a:pPr>
            <a:r>
              <a:rPr lang="en-US" sz="3600" dirty="0" smtClean="0"/>
              <a:t>This provision is implicit in S302 ACJA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61685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1532</Words>
  <Application>Microsoft Office PowerPoint</Application>
  <PresentationFormat>Widescreen</PresentationFormat>
  <Paragraphs>99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Arial Black</vt:lpstr>
      <vt:lpstr>Calibri</vt:lpstr>
      <vt:lpstr>Calibri Light</vt:lpstr>
      <vt:lpstr>Office Theme</vt:lpstr>
      <vt:lpstr>No Case Submission</vt:lpstr>
      <vt:lpstr>Objectives </vt:lpstr>
      <vt:lpstr>Meaning of No Case Submission</vt:lpstr>
      <vt:lpstr>Meaning of NCS cont…</vt:lpstr>
      <vt:lpstr>What Stage to make the Submission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to consider in No Case Submission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Ruling on a No Case Submission</vt:lpstr>
      <vt:lpstr>PowerPoint Presentation</vt:lpstr>
      <vt:lpstr>Effect of a successful Application</vt:lpstr>
      <vt:lpstr>Implication of subsequent incriminating evidence extracted after NCS is overruled  </vt:lpstr>
      <vt:lpstr>Note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Options Open to a Defendant: No Case Submission</dc:title>
  <dc:creator>HP</dc:creator>
  <cp:lastModifiedBy>HP</cp:lastModifiedBy>
  <cp:revision>41</cp:revision>
  <dcterms:created xsi:type="dcterms:W3CDTF">2023-05-03T08:05:35Z</dcterms:created>
  <dcterms:modified xsi:type="dcterms:W3CDTF">2023-05-13T04:37:12Z</dcterms:modified>
</cp:coreProperties>
</file>